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8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7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52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5A09B-9572-464E-BC6A-6BBD3D1DE946}" type="datetimeFigureOut">
              <a:rPr lang="th-TH" smtClean="0"/>
              <a:pPr/>
              <a:t>27/08/56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12199-33ED-4374-AC35-68A99EC86DA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12199-33ED-4374-AC35-68A99EC86DA0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12199-33ED-4374-AC35-68A99EC86DA0}" type="slidenum">
              <a:rPr lang="th-TH" smtClean="0"/>
              <a:pPr/>
              <a:t>10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ชื่อเรื่อง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วงรี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ตัวยึดวันที่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3C90-04F0-4C41-B5F6-E5D4AEB39C67}" type="datetimeFigureOut">
              <a:rPr lang="th-TH" smtClean="0"/>
              <a:pPr/>
              <a:t>27/08/56</a:t>
            </a:fld>
            <a:endParaRPr lang="th-TH"/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F170F0-2950-44C0-B5B2-73F173A8AF4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3C90-04F0-4C41-B5F6-E5D4AEB39C67}" type="datetimeFigureOut">
              <a:rPr lang="th-TH" smtClean="0"/>
              <a:pPr/>
              <a:t>27/08/56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70F0-2950-44C0-B5B2-73F173A8AF4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3C90-04F0-4C41-B5F6-E5D4AEB39C67}" type="datetimeFigureOut">
              <a:rPr lang="th-TH" smtClean="0"/>
              <a:pPr/>
              <a:t>27/08/56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70F0-2950-44C0-B5B2-73F173A8AF4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เนื้อหา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983C90-04F0-4C41-B5F6-E5D4AEB39C67}" type="datetimeFigureOut">
              <a:rPr lang="th-TH" smtClean="0"/>
              <a:pPr/>
              <a:t>27/08/56</a:t>
            </a:fld>
            <a:endParaRPr lang="th-TH"/>
          </a:p>
        </p:txBody>
      </p:sp>
      <p:sp>
        <p:nvSpPr>
          <p:cNvPr id="15" name="ตัวยึดหมายเลขภาพนิ่ง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BF170F0-2950-44C0-B5B2-73F173A8AF4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6" name="ตัวยึดท้ายกระดา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7" name="ชื่อเรื่อง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3C90-04F0-4C41-B5F6-E5D4AEB39C67}" type="datetimeFigureOut">
              <a:rPr lang="th-TH" smtClean="0"/>
              <a:pPr/>
              <a:t>27/08/56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70F0-2950-44C0-B5B2-73F173A8AF4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3C90-04F0-4C41-B5F6-E5D4AEB39C67}" type="datetimeFigureOut">
              <a:rPr lang="th-TH" smtClean="0"/>
              <a:pPr/>
              <a:t>27/08/56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70F0-2950-44C0-B5B2-73F173A8AF4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70F0-2950-44C0-B5B2-73F173A8AF4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3C90-04F0-4C41-B5F6-E5D4AEB39C67}" type="datetimeFigureOut">
              <a:rPr lang="th-TH" smtClean="0"/>
              <a:pPr/>
              <a:t>27/08/56</a:t>
            </a:fld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2" name="ตัวยึดเนื้อหา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34" name="ตัวยึดเนื้อหา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ยึดข้อความ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3C90-04F0-4C41-B5F6-E5D4AEB39C67}" type="datetimeFigureOut">
              <a:rPr lang="th-TH" smtClean="0"/>
              <a:pPr/>
              <a:t>27/08/56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70F0-2950-44C0-B5B2-73F173A8AF4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3C90-04F0-4C41-B5F6-E5D4AEB39C67}" type="datetimeFigureOut">
              <a:rPr lang="th-TH" smtClean="0"/>
              <a:pPr/>
              <a:t>27/08/56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70F0-2950-44C0-B5B2-73F173A8AF4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ตัวยึดเนื้อหา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1" name="ชื่อเรื่อง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ยึดวันที่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983C90-04F0-4C41-B5F6-E5D4AEB39C67}" type="datetimeFigureOut">
              <a:rPr lang="th-TH" smtClean="0"/>
              <a:pPr/>
              <a:t>27/08/56</a:t>
            </a:fld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F170F0-2950-44C0-B5B2-73F173A8AF4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ยึดวันที่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3C90-04F0-4C41-B5F6-E5D4AEB39C67}" type="datetimeFigureOut">
              <a:rPr lang="th-TH" smtClean="0"/>
              <a:pPr/>
              <a:t>27/08/56</a:t>
            </a:fld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F170F0-2950-44C0-B5B2-73F173A8AF4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ข้อความ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4" name="ตัวยึดวันที่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983C90-04F0-4C41-B5F6-E5D4AEB39C67}" type="datetimeFigureOut">
              <a:rPr lang="th-TH" smtClean="0"/>
              <a:pPr/>
              <a:t>27/08/56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BF170F0-2950-44C0-B5B2-73F173A8AF4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5" name="ตัวยึดชื่อเรื่อง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6343640" cy="1470025"/>
          </a:xfrm>
        </p:spPr>
        <p:txBody>
          <a:bodyPr>
            <a:normAutofit/>
          </a:bodyPr>
          <a:lstStyle/>
          <a:p>
            <a:r>
              <a:rPr lang="th-TH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การเพาะเห็ดฟางกลางแจ้ง</a:t>
            </a:r>
            <a:endParaRPr lang="th-TH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รูปภาพ 3" descr="100_3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3" y="1928802"/>
            <a:ext cx="4276754" cy="2500330"/>
          </a:xfrm>
          <a:prstGeom prst="rect">
            <a:avLst/>
          </a:prstGeom>
        </p:spPr>
      </p:pic>
      <p:pic>
        <p:nvPicPr>
          <p:cNvPr id="5" name="รูปภาพ 4" descr="100_34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3786190"/>
            <a:ext cx="3786214" cy="2732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42910" y="214290"/>
            <a:ext cx="8215370" cy="41434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4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2. ไม้แบบ สำหรับเพาะเห็ดแบบกองเตี้ย</a:t>
            </a:r>
          </a:p>
          <a:p>
            <a:pPr>
              <a:buNone/>
            </a:pP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 ยาว </a:t>
            </a: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1-1.20 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เมตร</a:t>
            </a:r>
          </a:p>
          <a:p>
            <a:pPr>
              <a:buNone/>
            </a:pP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 กว้างฐาน</a:t>
            </a: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30 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ซ.ม.</a:t>
            </a:r>
          </a:p>
          <a:p>
            <a:pPr>
              <a:buNone/>
            </a:pP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 กว้างบน </a:t>
            </a: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40 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ซ.ม.</a:t>
            </a:r>
          </a:p>
          <a:p>
            <a:pPr>
              <a:buNone/>
            </a:pP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 สูง         </a:t>
            </a: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40 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ซ.ม.</a:t>
            </a:r>
            <a:endParaRPr lang="th-TH" sz="36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3143240" y="6072206"/>
            <a:ext cx="185738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ไม้แบบ</a:t>
            </a:r>
          </a:p>
        </p:txBody>
      </p:sp>
      <p:pic>
        <p:nvPicPr>
          <p:cNvPr id="5" name="รูปภาพ 4" descr="100_3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3571876"/>
            <a:ext cx="4214842" cy="2518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142852"/>
            <a:ext cx="8229600" cy="2571768"/>
          </a:xfrm>
        </p:spPr>
        <p:txBody>
          <a:bodyPr/>
          <a:lstStyle/>
          <a:p>
            <a:pPr>
              <a:buNone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3.  พลาสติกคลุมกองเห็ด</a:t>
            </a:r>
            <a:endParaRPr lang="th-TH" sz="3200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   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ส่วนมากนิยมใช้พลาสติกใส เพราะใช้ได้สะดวกและราคาถูกกว่าพลาสติกสี</a:t>
            </a:r>
            <a:endParaRPr lang="th-TH" sz="36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428596" y="4143380"/>
            <a:ext cx="8229600" cy="1214446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n-US" sz="5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5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. บัวรถน้ำ</a:t>
            </a:r>
            <a:endParaRPr kumimoji="0" lang="th-TH" sz="5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           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5929322" y="5429264"/>
            <a:ext cx="185738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บัวรถน้ำ</a:t>
            </a:r>
            <a:endParaRPr kumimoji="0" lang="th-TH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5857884" y="2500306"/>
            <a:ext cx="3000396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พลาสติกม้วนยาว</a:t>
            </a:r>
          </a:p>
        </p:txBody>
      </p:sp>
      <p:pic>
        <p:nvPicPr>
          <p:cNvPr id="8" name="รูปภาพ 7" descr="100_34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714488"/>
            <a:ext cx="1714512" cy="2286016"/>
          </a:xfrm>
          <a:prstGeom prst="rect">
            <a:avLst/>
          </a:prstGeom>
        </p:spPr>
      </p:pic>
      <p:pic>
        <p:nvPicPr>
          <p:cNvPr id="9" name="รูปภาพ 8" descr="100_34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4500570"/>
            <a:ext cx="2952738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14348" y="1214422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en-US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5. </a:t>
            </a: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น้ำสะอาด ไม่มีคลอ</a:t>
            </a:r>
            <a:r>
              <a:rPr lang="th-TH" sz="40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ลีน</a:t>
            </a: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ไม่เค็ม ไม่มีกลิ่นเหม็น</a:t>
            </a:r>
          </a:p>
          <a:p>
            <a:pPr>
              <a:buNone/>
            </a:pP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   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บ่ สระน้ำ</a:t>
            </a:r>
          </a:p>
          <a:p>
            <a:pPr>
              <a:buNone/>
            </a:pP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ลำห้วย หนอง บึง</a:t>
            </a:r>
          </a:p>
          <a:p>
            <a:pPr>
              <a:buNone/>
            </a:pP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น้ำฝน</a:t>
            </a:r>
            <a:endParaRPr lang="th-TH" sz="36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2844" y="1000108"/>
            <a:ext cx="8858312" cy="56436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สภาพอากาศ</a:t>
            </a:r>
          </a:p>
          <a:p>
            <a:pPr>
              <a:buNone/>
            </a:pP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อุณหภูมิ ระหว่าง  </a:t>
            </a:r>
            <a:r>
              <a:rPr lang="en-US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35 – 37  </a:t>
            </a: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องศาเซลเซียส</a:t>
            </a:r>
          </a:p>
          <a:p>
            <a:pPr>
              <a:buNone/>
            </a:pP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ความร้อนมากเกินไป ระยะเส้นใย เส้นใยจะฟู ระยะดอก ดอกจะฟู น้ำหนักเบา และมักเกิดเห็ดขี้ควายก้อน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ความชื้น เป็นตัวกำหนดและการเจริญเติบโตของเส้นใยเห็ดที่สำคัญ</a:t>
            </a:r>
          </a:p>
          <a:p>
            <a:pPr>
              <a:buNone/>
            </a:pP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ความชื้นต่ำ เส้นใยเดินช้า รวมตัวเป็นดอกไม่ได้</a:t>
            </a:r>
          </a:p>
          <a:p>
            <a:pPr>
              <a:buNone/>
            </a:pP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ความชื้นมากเกินไป เส้นใยจะขาดออกซิเจน เส้นใยจึงฝ่อ เน่าตายไป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แสงแดด เห็ดเส้นใยและดอกไม่ชอบแสงแดดโดยตรง</a:t>
            </a:r>
          </a:p>
          <a:p>
            <a:pPr>
              <a:buNone/>
            </a:pP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ถูกแสงแดด เส้นใยตายได้ง่าย</a:t>
            </a:r>
          </a:p>
          <a:p>
            <a:pPr>
              <a:buNone/>
            </a:pP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ดอกเห็ดที่ได้รับแสงแดดมากจะเป็นสีขาว น้ำหนักเบา</a:t>
            </a:r>
          </a:p>
          <a:p>
            <a:pPr>
              <a:buNone/>
            </a:pP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ดอกเห็ดที่ได้รับแสงพอเหมาะจะเป็นสีคล้ำ น้ำหนักดี คุณค่าทางอาหารดี</a:t>
            </a:r>
          </a:p>
          <a:p>
            <a:pPr>
              <a:buNone/>
            </a:pPr>
            <a:endParaRPr lang="th-TH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th-TH" sz="4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ปัจจัยที่สำคัญในการเพาะปลูก</a:t>
            </a:r>
            <a:endParaRPr lang="th-TH" sz="48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12572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เพาะในพื้นที่โล่งแจ้ง</a:t>
            </a:r>
          </a:p>
          <a:p>
            <a:pPr>
              <a:buNone/>
            </a:pP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</a:t>
            </a: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พรวนและพริกหน้าดิน ตากแดดฆ่าเชื้อโรค </a:t>
            </a: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3-4 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วัน</a:t>
            </a:r>
          </a:p>
          <a:p>
            <a:pPr>
              <a:buNone/>
            </a:pPr>
            <a:endParaRPr lang="th-TH" sz="36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วิธีการเพาะเห็ดฟางแบบกองเตี้ย</a:t>
            </a:r>
            <a:endParaRPr lang="th-TH" sz="54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714348" y="4214818"/>
            <a:ext cx="8229600" cy="12572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2.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รดน้ำพื้นที่ที่เตรียมไว้ให้เปียกชุ่ม ด้วยบัวรดน้ำหรือฉีดด้วยสายยาง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6500826" y="5715016"/>
            <a:ext cx="185738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รถน้ำ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6357950" y="3071810"/>
            <a:ext cx="185738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เตรียมแปลง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7" name="รูปภาพ 6" descr="100_34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571745"/>
            <a:ext cx="3167052" cy="1571636"/>
          </a:xfrm>
          <a:prstGeom prst="rect">
            <a:avLst/>
          </a:prstGeom>
        </p:spPr>
      </p:pic>
      <p:pic>
        <p:nvPicPr>
          <p:cNvPr id="8" name="รูปภาพ 7" descr="100_3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4786322"/>
            <a:ext cx="3214710" cy="1875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นำฟางแช่น้ำหรือรดน้ำหมักไว้ให้อ่อนนิ่ม</a:t>
            </a:r>
          </a:p>
          <a:p>
            <a:pPr>
              <a:buNone/>
            </a:pP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ตอซังที่ผุแล้ว ใช้เวลา  </a:t>
            </a: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1-2  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ชั่วโมง</a:t>
            </a:r>
            <a:endParaRPr lang="th-TH" sz="40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3143240" y="6072206"/>
            <a:ext cx="185738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ตอซัง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4" name="รูปภาพ 3" descr="100_34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643182"/>
            <a:ext cx="4429123" cy="3321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ปลายฟางข้าวนวด ใช้เวลา </a:t>
            </a: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1-2  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ชั่วโมง  </a:t>
            </a:r>
            <a:endParaRPr lang="th-TH" sz="36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5357818" y="2285992"/>
            <a:ext cx="185738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ปลายฟาง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5286380" y="5143512"/>
            <a:ext cx="185738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รถน้ำหมักไว้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6" name="รูปภาพ 5" descr="100_34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428736"/>
            <a:ext cx="4286280" cy="2411008"/>
          </a:xfrm>
          <a:prstGeom prst="rect">
            <a:avLst/>
          </a:prstGeom>
        </p:spPr>
      </p:pic>
      <p:pic>
        <p:nvPicPr>
          <p:cNvPr id="7" name="รูปภาพ 6" descr="100_34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143380"/>
            <a:ext cx="4286280" cy="2518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ผสมมูลสัตว์กับละอองข้าว อัตรา </a:t>
            </a: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4:1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รถน้ำให้เปียกชุ่ม ฤดูหนาวให้ผสมแกลบด้วย</a:t>
            </a:r>
            <a:endParaRPr lang="th-TH" sz="36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3000364" y="5857892"/>
            <a:ext cx="3000396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มูลสัตว์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+ 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ละอองข้าว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4" name="รูปภาพ 3" descr="100_3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143116"/>
            <a:ext cx="4714908" cy="3536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5. 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วางไม้แบบบนพื้นที่ที่เตรียมไว้ แล้วแช่ฟางที่แช่น้ำอ่อนนิ่มแล้ว</a:t>
            </a:r>
          </a:p>
          <a:p>
            <a:pPr>
              <a:buNone/>
            </a:pP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ทำชิ้นที่ </a:t>
            </a:r>
            <a:r>
              <a:rPr lang="en-US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ใส่ฟางหนา </a:t>
            </a:r>
            <a:r>
              <a:rPr lang="en-US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10 </a:t>
            </a: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ซ.ม. ตอซังใช้มือกอให้แน่น หากใช้ปลายฟางใช้เท้าเหยียบ</a:t>
            </a:r>
          </a:p>
          <a:p>
            <a:pPr>
              <a:buNone/>
            </a:pP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         นำมูลสัตว์ที่ผสมแล้วโรยทับฟางเป็นแกรบชิดขอบไม้หนา </a:t>
            </a:r>
            <a:r>
              <a:rPr lang="en-US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นิ้ว กว้าง </a:t>
            </a:r>
            <a:r>
              <a:rPr lang="en-US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นิ้ว</a:t>
            </a:r>
          </a:p>
          <a:p>
            <a:pPr>
              <a:buNone/>
            </a:pP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          เชื้อเห็ดฟาง </a:t>
            </a:r>
            <a:r>
              <a:rPr lang="en-US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ถุงขนาด </a:t>
            </a:r>
            <a:r>
              <a:rPr lang="en-US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600</a:t>
            </a: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กรัม เพาะได้ </a:t>
            </a:r>
            <a:r>
              <a:rPr lang="en-US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กองเตี้ย จึงแบ่งย่อยเป็น </a:t>
            </a:r>
            <a:r>
              <a:rPr lang="en-US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ส่วน</a:t>
            </a:r>
          </a:p>
          <a:p>
            <a:pPr>
              <a:buNone/>
            </a:pP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         ส่วนย่อย </a:t>
            </a:r>
            <a:r>
              <a:rPr lang="en-US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ส่วนแบ่งอีกเป็น </a:t>
            </a:r>
            <a:r>
              <a:rPr lang="en-US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ส่วนย่อยเพื่อทำกองละ </a:t>
            </a:r>
            <a:r>
              <a:rPr lang="en-US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3,4 </a:t>
            </a: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ชั้น</a:t>
            </a:r>
          </a:p>
          <a:p>
            <a:pPr>
              <a:buNone/>
            </a:pP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         น้ำเชื้อเห็ดโรยบนมูลสัตว์ชนิดขอบไม้ทั้งสี่ด้าน เสร็จชั้นที่ </a:t>
            </a:r>
            <a:r>
              <a:rPr lang="en-US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</a:t>
            </a:r>
            <a:endParaRPr lang="th-TH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ทำชั้นที่ </a:t>
            </a:r>
            <a:r>
              <a:rPr lang="en-US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2,3 </a:t>
            </a:r>
            <a:r>
              <a:rPr lang="th-TH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4</a:t>
            </a:r>
            <a:r>
              <a:rPr lang="en-US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ต่อไปทำเช่นเดียวกับชั้นที่ </a:t>
            </a:r>
            <a:r>
              <a:rPr lang="en-US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ทุกอย่าง</a:t>
            </a:r>
          </a:p>
          <a:p>
            <a:pPr>
              <a:buNone/>
            </a:pP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        ชันสุดท้ายให้โรยมูลสัตว์และเชื้อเห็ดให้ทั่วหลังแปลงแล้วทับด้วยฟางเปียกหนา </a:t>
            </a:r>
            <a:r>
              <a:rPr lang="en-US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ซ.ม. แล้วยกไม้แบบออก</a:t>
            </a:r>
          </a:p>
          <a:p>
            <a:pPr>
              <a:buNone/>
            </a:pP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        ทำกองอื่นๆต่อไปเป็นแถวห่างกันฤดูหนาว </a:t>
            </a:r>
            <a:r>
              <a:rPr lang="en-US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6</a:t>
            </a: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นิ้ว ฤดูร้อน </a:t>
            </a:r>
            <a:r>
              <a:rPr lang="en-US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12</a:t>
            </a: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นิ้ว</a:t>
            </a:r>
          </a:p>
          <a:p>
            <a:pPr>
              <a:buNone/>
            </a:pP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        ช่องว่างระหว่างกองและรอบๆแปลงให้โรยมูลสัตว์และเชื้อเห็ดแล้วใช้บัวรถน้ำตามพอดินเปียกชุ่ม</a:t>
            </a:r>
          </a:p>
          <a:p>
            <a:pPr>
              <a:buNone/>
            </a:pP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         คลุมด้วยพลาสติกและฟางแล้วทั่วเป็นแปลงเดียวกัน </a:t>
            </a:r>
          </a:p>
          <a:p>
            <a:pPr>
              <a:buNone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1214414" y="2714620"/>
            <a:ext cx="185738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3200" noProof="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ใส่ฟางชั้นที่ </a:t>
            </a:r>
            <a:r>
              <a:rPr lang="en-US" sz="3200" noProof="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10" name="ตัวยึดเนื้อหา 2"/>
          <p:cNvSpPr txBox="1">
            <a:spLocks/>
          </p:cNvSpPr>
          <p:nvPr/>
        </p:nvSpPr>
        <p:spPr>
          <a:xfrm>
            <a:off x="1071538" y="6072206"/>
            <a:ext cx="185738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โรยเชื้อเห็ด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11" name="รูปภาพ 10" descr="100_34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2928925" cy="2196694"/>
          </a:xfrm>
          <a:prstGeom prst="rect">
            <a:avLst/>
          </a:prstGeom>
        </p:spPr>
      </p:pic>
      <p:pic>
        <p:nvPicPr>
          <p:cNvPr id="12" name="รูปภาพ 11" descr="100_3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786190"/>
            <a:ext cx="2928925" cy="2196694"/>
          </a:xfrm>
          <a:prstGeom prst="rect">
            <a:avLst/>
          </a:prstGeom>
        </p:spPr>
      </p:pic>
      <p:pic>
        <p:nvPicPr>
          <p:cNvPr id="13" name="รูปภาพ 12" descr="100_34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1714488"/>
            <a:ext cx="4357685" cy="3268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1714488"/>
            <a:ext cx="6972320" cy="16144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ชื่อวิทยาศาสตร์    </a:t>
            </a:r>
            <a:r>
              <a:rPr lang="en-US" sz="40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Voluarilla</a:t>
            </a:r>
            <a:r>
              <a:rPr lang="en-US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40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uoluaceae</a:t>
            </a:r>
            <a:endParaRPr lang="en-US" sz="4000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ชื่อสามัญ             </a:t>
            </a:r>
            <a:r>
              <a:rPr lang="en-US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Paddy  straw  mushroom</a:t>
            </a:r>
            <a:endParaRPr lang="th-TH" sz="40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714612" y="285728"/>
            <a:ext cx="3143272" cy="114300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เห็ดฟาง</a:t>
            </a:r>
            <a:endParaRPr lang="th-TH" sz="54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รูปภาพ 3" descr="100_34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071810"/>
            <a:ext cx="4643437" cy="3482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3929066"/>
            <a:ext cx="8229600" cy="2643230"/>
          </a:xfrm>
        </p:spPr>
        <p:txBody>
          <a:bodyPr/>
          <a:lstStyle/>
          <a:p>
            <a:pPr>
              <a:buNone/>
            </a:pP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การคลุมพลาสติก</a:t>
            </a:r>
          </a:p>
          <a:p>
            <a:pPr>
              <a:buNone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 ฤดูร้อนให้คลุมตั้งแต่วันแรกที่เพาะเสร็จทับโครงไม้</a:t>
            </a:r>
          </a:p>
          <a:p>
            <a:pPr>
              <a:buNone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 ฤดูหนาววันที่ 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1-3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ไม่ใส่โครงไม้ คลุมทับหลังกองเห็ดโครงตรง วันที่ 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เป็นต้นไปจึงใส่โครงไม้</a:t>
            </a:r>
            <a:endParaRPr lang="th-TH" sz="32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4786314" y="2500306"/>
            <a:ext cx="3786214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ทับด้วยฟางแห้งกันแดดและเกิดความร้อนภายใน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4714876" y="714356"/>
            <a:ext cx="185738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คลุมพลาสติก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6" name="รูปภาพ 5" descr="100_34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42852"/>
            <a:ext cx="3571867" cy="1785950"/>
          </a:xfrm>
          <a:prstGeom prst="rect">
            <a:avLst/>
          </a:prstGeom>
        </p:spPr>
      </p:pic>
      <p:pic>
        <p:nvPicPr>
          <p:cNvPr id="7" name="รูปภาพ 6" descr="100_34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071678"/>
            <a:ext cx="3643338" cy="1821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71482" y="5000636"/>
            <a:ext cx="8472518" cy="164307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ดูความชื้น ดึงดูเส้นฟางในกองปิดดู ถ้าน้ำไหลมาก แสดงว่าชื้นเกินไปปิดแล้วไม่มีน้ำซึม ให้รดน้ำรอบๆแปลงเพาะและภายในวันที่ </a:t>
            </a:r>
            <a:r>
              <a:rPr lang="en-US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2-4</a:t>
            </a: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สามารถรดน้ำเบาๆบนหลังกองได้ หากเกินนี้ห้ามรดเด็ดขาด</a:t>
            </a:r>
            <a:endParaRPr lang="th-TH" sz="28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การดูแลรักษา</a:t>
            </a:r>
            <a:endParaRPr lang="th-TH" sz="48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671482" y="1000108"/>
            <a:ext cx="8472518" cy="219075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1.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ภายในกองเห็ด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   ดูความร้อน ในวันที่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2-4</a:t>
            </a: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หลังเพาะหากร้อนเกิน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37</a:t>
            </a: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องศาเซลเซียส ให้เปิดพลาสติกหลังกองตรงรอยต่อพลาสติก เช้าและเย็นนาน ครั้งละ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5-10 </a:t>
            </a: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นาที แล้วปิดไว้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   หากร้อนมากๆให้เปิดด้านข้างด้วยแล้วปิดไว้</a:t>
            </a:r>
            <a:endParaRPr kumimoji="0" lang="th-TH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5929322" y="3571876"/>
            <a:ext cx="185738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เปิดหลังกอง</a:t>
            </a:r>
            <a:endParaRPr kumimoji="0" lang="th-TH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7" name="รูปภาพ 6" descr="100_3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071810"/>
            <a:ext cx="3068691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928670"/>
            <a:ext cx="8401080" cy="2928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ภายหลังเพาะ 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5-7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วัน จะเริ่มเกิดตุ่มเห็ดเล็กๆสีขาว</a:t>
            </a:r>
          </a:p>
          <a:p>
            <a:pPr>
              <a:buNone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ภายหลังเพาะ 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10-12 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วัน ดอกเห็ดโตสามารถเก็บได้</a:t>
            </a:r>
          </a:p>
          <a:p>
            <a:pPr>
              <a:buNone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ดอกเห็ดรุ่นแรกจะเกิดเป็นกระจุกหลายดอกให้เก็บพร้อมกันทั้งหมด รุ่นต่อไปจะเป็นดอกเดียว</a:t>
            </a:r>
          </a:p>
          <a:p>
            <a:pPr>
              <a:buNone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สามารถเก็บดอกเห็ดได้ 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รุ่น </a:t>
            </a:r>
          </a:p>
          <a:p>
            <a:pPr>
              <a:buNone/>
            </a:pPr>
            <a:endParaRPr lang="th-TH" sz="32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71558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การเก็บดอกเห็ดฟางกองเตี้ย</a:t>
            </a:r>
            <a:endParaRPr lang="th-TH" sz="48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5429256" y="5143512"/>
            <a:ext cx="292895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3200" noProof="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ลักษณะการเกิดดอกเห็ด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6" name="รูปภาพ 5" descr="100_3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786190"/>
            <a:ext cx="3857619" cy="289321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3429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กองเพาะ </a:t>
            </a: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กองใช้ฟางแห้งประมาณ </a:t>
            </a: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10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ก.ก.</a:t>
            </a:r>
            <a:endParaRPr lang="th-TH" sz="3600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ผลผลิตสามรุ่น รุ่นแรก </a:t>
            </a: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70% 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รุ่นสอง </a:t>
            </a: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20% 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รุ่นสาม </a:t>
            </a: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10%</a:t>
            </a:r>
          </a:p>
          <a:p>
            <a:pPr>
              <a:buNone/>
            </a:pP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ผลผลิตรวม </a:t>
            </a: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กองเพาะได้ดอกเห็ด รวม </a:t>
            </a: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1-3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ก.ก.</a:t>
            </a:r>
            <a:endParaRPr lang="th-TH" sz="3600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พื้นที่ปลูกข้าว</a:t>
            </a: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1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ไร่ ผลผลิตข้าว </a:t>
            </a: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000 </a:t>
            </a:r>
            <a:r>
              <a:rPr lang="th-TH" sz="36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ก.ก.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ได้ฟางข้าว </a:t>
            </a: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3,000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ก.ก.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จะเพาะเห็ดได้ </a:t>
            </a: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300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ก.ก.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เป็นอย่างต่ำ</a:t>
            </a:r>
          </a:p>
          <a:p>
            <a:pPr>
              <a:buNone/>
            </a:pP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36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ผลผลิตการเพาะกองเตี้ย</a:t>
            </a:r>
            <a:endParaRPr lang="th-TH" sz="48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472" y="1000108"/>
            <a:ext cx="8229600" cy="3690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เป็นการเพาะเห็ดแบบดั่งเดิม</a:t>
            </a:r>
          </a:p>
          <a:p>
            <a:pPr>
              <a:buNone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ข้อดี สามารถเก็บเห็ดเพื่อบริโภคในครัวเรือนได้ยายนาน 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1-2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เดือน</a:t>
            </a:r>
          </a:p>
          <a:p>
            <a:pPr>
              <a:buNone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ฤดูหนาวเพาะในพื้นที่โล่งแจ้ง</a:t>
            </a:r>
          </a:p>
          <a:p>
            <a:pPr>
              <a:buNone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ฤดูร้อนเพาะในพื้นที่ร่มเงา</a:t>
            </a:r>
          </a:p>
          <a:p>
            <a:pPr>
              <a:buNone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ฤดูฝนเพาะในพื้นที่มีหลังคา</a:t>
            </a:r>
          </a:p>
          <a:p>
            <a:pPr>
              <a:buNone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เกษตรกรที่มีอาชีพอื่น นิยมเพาะบริโภคเอง</a:t>
            </a:r>
            <a:endParaRPr lang="th-TH" sz="32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71558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การเพะเห็ดฟางแบบกองสูง</a:t>
            </a:r>
            <a:endParaRPr lang="th-TH" sz="48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5857884" y="5357826"/>
            <a:ext cx="292895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3200" noProof="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เพาะเห็ดกองสูง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5" name="รูปภาพ 4" descr="100_34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4429132"/>
            <a:ext cx="3357586" cy="225027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การคัดเลือกพื้นที่ การเตรียมดิน เชื้อเห็ด อาหารเสริม เหมือนเพาะแบบกองเตี้ย</a:t>
            </a:r>
          </a:p>
          <a:p>
            <a:pPr>
              <a:buNone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ไม่ต้องมีไม้แบบก็ได้</a:t>
            </a:r>
          </a:p>
          <a:p>
            <a:pPr>
              <a:buNone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ฟาง นิยมใช้ตอซังมากกว่าปลายฟาง เพราะการวางเป็นชั้นสะดวกให้ผลผลิตดีกว่า</a:t>
            </a:r>
          </a:p>
          <a:p>
            <a:pPr>
              <a:buNone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 ขนาดกอง กว้าง 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80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ซ.ม. หรือตามความยาวของตอซัง ยาว 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3-5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เมตร สูง 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50-60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ซ.ม.</a:t>
            </a:r>
            <a:endParaRPr lang="th-TH" sz="32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วิธีเพาะแบบกองสูง</a:t>
            </a:r>
            <a:endParaRPr lang="th-TH" sz="48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472" y="785794"/>
            <a:ext cx="82296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ชั้นที่ </a:t>
            </a:r>
            <a:r>
              <a:rPr lang="en-US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</a:t>
            </a:r>
            <a:endParaRPr lang="th-TH" sz="2800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นำฟางที่แช่น้ำแล้ววางสลับหัวท้ายให้โคนออกด้านนอก หนา </a:t>
            </a:r>
            <a:r>
              <a:rPr lang="en-US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10 </a:t>
            </a: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ซ.ม.</a:t>
            </a:r>
          </a:p>
          <a:p>
            <a:pPr>
              <a:buNone/>
            </a:pP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นำอาหารเสริมเช่นมูลสัตว์ที่ผสมแล้วทับฟางติดริมนอก </a:t>
            </a:r>
            <a:r>
              <a:rPr lang="en-US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10</a:t>
            </a: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ซ.ม. หนา </a:t>
            </a:r>
            <a:r>
              <a:rPr lang="en-US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นิ้วทั้ง </a:t>
            </a:r>
            <a:r>
              <a:rPr lang="en-US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ด้าน</a:t>
            </a:r>
          </a:p>
          <a:p>
            <a:pPr>
              <a:buNone/>
            </a:pP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นำเชื้อเห็ดโรยทับมูลสัตว์ให้ทั่วทั้ง </a:t>
            </a:r>
            <a:r>
              <a:rPr lang="en-US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ด้าน เป็นการเสร็จชั้นที่ </a:t>
            </a:r>
            <a:r>
              <a:rPr lang="en-US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</a:t>
            </a: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1</a:t>
            </a: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กองเพาะใช้เชื้อเห็ดขนาดถุง </a:t>
            </a:r>
            <a:r>
              <a:rPr lang="en-US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600</a:t>
            </a: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กรัม </a:t>
            </a:r>
            <a:r>
              <a:rPr lang="en-US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ถุง</a:t>
            </a:r>
          </a:p>
          <a:p>
            <a:pPr>
              <a:buNone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ชั้นที่ </a:t>
            </a:r>
            <a:r>
              <a:rPr lang="en-US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2,3,4,5</a:t>
            </a: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หรือ </a:t>
            </a:r>
            <a:r>
              <a:rPr lang="en-US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6 </a:t>
            </a: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ให้เพาะทับชั้นที่ </a:t>
            </a:r>
            <a:r>
              <a:rPr lang="en-US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เหมือนชั้นที่ </a:t>
            </a:r>
            <a:r>
              <a:rPr lang="en-US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ทุกอย่าง ชั้นสุดท้ายโรยมูลสัตว์และเชื้อเห็ดให้เต็มหลังกองและรอบๆกอง ทับหลังกองด้วยฟางเปียกหนา </a:t>
            </a:r>
            <a:r>
              <a:rPr lang="en-US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นิ้ว รดน้ำเบาๆบนหลังกองและรอบๆกองให้ชุ่ม</a:t>
            </a:r>
          </a:p>
          <a:p>
            <a:pPr>
              <a:buNone/>
            </a:pP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ใส่โครงไม้เป็นระยะตลอดกอง คลุมด้วยพลาสติกและฟางข้าวแห้ง</a:t>
            </a:r>
            <a:endParaRPr lang="th-TH" sz="28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28682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8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วิธีทำกองสูง</a:t>
            </a:r>
            <a:endParaRPr lang="th-TH" sz="48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7072330" y="6072206"/>
            <a:ext cx="1285884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3200" noProof="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กองสูง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5" name="รูปภาพ 4" descr="100_34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5643578"/>
            <a:ext cx="3071801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หลังเพาะวันที่ </a:t>
            </a: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2-4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ตรวจความร้อนภายในกองถ้าร้อนเกิน </a:t>
            </a: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37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องศาเซลเซียสเปิดพลาสติกหลังกอง เช้าเย็น นานครั้งละ </a:t>
            </a: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5-10 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นาที แล้วปิดไว้เช่นเดิม</a:t>
            </a:r>
          </a:p>
          <a:p>
            <a:pPr>
              <a:buNone/>
            </a:pP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หลังเพาะ </a:t>
            </a: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2-4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วัน ตรวจความชื้น หากภายในกองและรอบๆกองแหฟ้งใช้บัวรถหลังกองรอบกองเบาๆแล้วปิดไว้ทำในเวลาเช้าหรือเย็น</a:t>
            </a:r>
            <a:endParaRPr lang="th-TH" sz="36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การดูแลรักษา</a:t>
            </a:r>
            <a:endParaRPr lang="th-TH" sz="48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3429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สามารถเก็บดอกเห็ดได้หลังเพาะ </a:t>
            </a: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15-18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วัน</a:t>
            </a:r>
          </a:p>
          <a:p>
            <a:pPr>
              <a:buNone/>
            </a:pP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ดอกเห็ดส่วนมากออกเป็นดอกเดียว</a:t>
            </a:r>
          </a:p>
          <a:p>
            <a:pPr>
              <a:buNone/>
            </a:pP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ทยอยออกดอกครั้งละไม่มากเท่าๆกัน ระยะเก็บผลผลิต </a:t>
            </a: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1-2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เดือน</a:t>
            </a:r>
          </a:p>
          <a:p>
            <a:pPr>
              <a:buNone/>
            </a:pP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ดอกเห็ดส่วนมากเกิดหลังกองและขางกอง</a:t>
            </a:r>
            <a:endParaRPr lang="th-TH" sz="36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71558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การเก็บดอกเห็ดฟางกองสูง</a:t>
            </a:r>
            <a:endParaRPr lang="th-TH" sz="48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2643174" y="6072206"/>
            <a:ext cx="3571900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เกิดดอกเห็ดเดียว ห่างกัน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5" name="รูปภาพ 4" descr="100_34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4214818"/>
            <a:ext cx="3429024" cy="1928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นำกองฟางทั้งหมดผลิตเป็นปุ๋ยหมักใช้กับพืชอื่นต่อได้</a:t>
            </a:r>
          </a:p>
          <a:p>
            <a:pPr>
              <a:buNone/>
            </a:pP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นำไปเพาะเห็ด นางฟ้า นางรม เป๋าฮื้อได้ โดยนำไปผสมกับวัสดุเพาะเห็ดนั้นๆต่อไป</a:t>
            </a:r>
            <a:endParaRPr lang="th-TH" sz="36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การจัดการภายหลังเก็บผลผลิตหมด</a:t>
            </a:r>
            <a:endParaRPr lang="th-TH" sz="48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วัตถุประสงค์</a:t>
            </a:r>
            <a:endParaRPr lang="th-TH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4294967295"/>
          </p:nvPr>
        </p:nvSpPr>
        <p:spPr>
          <a:xfrm>
            <a:off x="571500" y="1285875"/>
            <a:ext cx="8572500" cy="26860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เพื่อบริโภคในครัวเรือน</a:t>
            </a:r>
          </a:p>
          <a:p>
            <a:pPr>
              <a:buNone/>
            </a:pP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เพื่อการจำหน่ายเป็นรายได้เสริมตามฤดูกาลที่มีฟางข้าว</a:t>
            </a:r>
          </a:p>
          <a:p>
            <a:pPr>
              <a:buNone/>
            </a:pP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เพื่อนำวัสดุเหลือใช้ทางการเกษตรมาใช้ประโยชน์ได้มากขึ้น</a:t>
            </a:r>
          </a:p>
          <a:p>
            <a:pPr>
              <a:buNone/>
            </a:pP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ภายหลังเก็บผลผลิตเห็ดหมดแล้วนำกองเห็ดเก่าผลิตปุ๋ยหมักใช้ในไร่นาต่อไป</a:t>
            </a:r>
            <a:endParaRPr lang="th-TH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1643042" y="5857892"/>
            <a:ext cx="1214446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ตอซัง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6000760" y="5857892"/>
            <a:ext cx="1285884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ปลายฟาง</a:t>
            </a:r>
          </a:p>
        </p:txBody>
      </p:sp>
      <p:pic>
        <p:nvPicPr>
          <p:cNvPr id="6" name="รูปภาพ 5" descr="100_34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214686"/>
            <a:ext cx="3548054" cy="2661041"/>
          </a:xfrm>
          <a:prstGeom prst="rect">
            <a:avLst/>
          </a:prstGeom>
        </p:spPr>
      </p:pic>
      <p:pic>
        <p:nvPicPr>
          <p:cNvPr id="7" name="รูปภาพ 6" descr="100_34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214686"/>
            <a:ext cx="3524242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3643314"/>
            <a:ext cx="8229600" cy="13334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h-TH" sz="4800" i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นายบุญชู  รัต</a:t>
            </a:r>
            <a:r>
              <a:rPr lang="th-TH" sz="4800" i="1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นพล</a:t>
            </a:r>
            <a:r>
              <a:rPr lang="th-TH" sz="4800" i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ที     </a:t>
            </a:r>
            <a:r>
              <a:rPr lang="th-TH" sz="4800" i="1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นวส.</a:t>
            </a:r>
            <a:r>
              <a:rPr lang="th-TH" sz="4800" i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ชำนาญการ</a:t>
            </a:r>
          </a:p>
          <a:p>
            <a:pPr>
              <a:buNone/>
            </a:pPr>
            <a:r>
              <a:rPr lang="th-TH" sz="4800" i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      สำนักงานเกษตรอำเภอปากชม</a:t>
            </a:r>
            <a:endParaRPr lang="th-TH" sz="4800" i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192880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th-TH" sz="138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สวัสดีครับ</a:t>
            </a:r>
            <a:endParaRPr lang="th-TH" sz="138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1828800"/>
          </a:xfrm>
        </p:spPr>
        <p:txBody>
          <a:bodyPr/>
          <a:lstStyle/>
          <a:p>
            <a:pPr>
              <a:buNone/>
            </a:pP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แบบกองสูง/กองใหญ่</a:t>
            </a:r>
          </a:p>
          <a:p>
            <a:pPr>
              <a:buNone/>
            </a:pP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ในอดีตนิยมเพาะเห็ดฟางแบบกองสูงเพื่อบริโภคในครัวเรือนเพาะเห็ดทยอยเกิดทีละน้อยแต่ระยะเกิดดอกเห็ดนาน </a:t>
            </a:r>
            <a:r>
              <a:rPr lang="en-US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1-2  </a:t>
            </a: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เดือน</a:t>
            </a:r>
          </a:p>
          <a:p>
            <a:pPr>
              <a:buNone/>
            </a:pPr>
            <a:endParaRPr lang="th-TH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6000792" cy="796908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ลักษณะการเพาะเห็ดฟางกลางแจ้ง</a:t>
            </a:r>
            <a:endParaRPr lang="th-TH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ตัวยึดเนื้อหา 2"/>
          <p:cNvSpPr txBox="1">
            <a:spLocks/>
          </p:cNvSpPr>
          <p:nvPr/>
        </p:nvSpPr>
        <p:spPr>
          <a:xfrm>
            <a:off x="3714744" y="6000768"/>
            <a:ext cx="185738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แบบกองสูง</a:t>
            </a:r>
          </a:p>
        </p:txBody>
      </p:sp>
      <p:pic>
        <p:nvPicPr>
          <p:cNvPr id="10" name="รูปภาพ 9" descr="100_3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643182"/>
            <a:ext cx="5500726" cy="339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500034" y="500042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แบบกองเตี้ย/กองเล็ก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      เป็นการพัฒนาการเพาะเห็ดฟางกลางแจ้งให้เกิดดอกเห็ดในระยะเวลารวดเร็ว 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10-12  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วัน สามารถเก็บผลผลิตได้การเกิดดอกครั้งแรกมากถึง 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70%</a:t>
            </a:r>
            <a:r>
              <a:rPr lang="en-US" sz="3200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เหมาะกับการเพาะเพื่อจำหน่าย และบริโภคในครัวเรือน</a:t>
            </a:r>
            <a:endParaRPr lang="en-US" sz="3200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3428992" y="5929330"/>
            <a:ext cx="185738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แบบกองเตี้ย</a:t>
            </a:r>
          </a:p>
        </p:txBody>
      </p:sp>
      <p:pic>
        <p:nvPicPr>
          <p:cNvPr id="7" name="รูปภาพ 6" descr="100_34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214554"/>
            <a:ext cx="4857751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000109"/>
            <a:ext cx="8215370" cy="2786081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ฟางข้าว  แห้งสนิทและคุณภาพดีเป็นวัตถุดิบที่จำเป็น</a:t>
            </a:r>
            <a:endParaRPr lang="th-TH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 marL="514350" indent="-514350">
              <a:buNone/>
            </a:pP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</a:t>
            </a: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ไม่เคยเปียกน้ำหรือไม่เคยถูกน้ำฝนมาก่อน</a:t>
            </a:r>
          </a:p>
          <a:p>
            <a:pPr marL="514350" indent="-514350">
              <a:buNone/>
            </a:pPr>
            <a:r>
              <a:rPr lang="th-TH" sz="2800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ไม่มีเชื้อราอื่นปะปน</a:t>
            </a:r>
          </a:p>
          <a:p>
            <a:pPr marL="514350" indent="-514350">
              <a:buNone/>
            </a:pPr>
            <a:r>
              <a:rPr lang="th-TH" sz="2800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ฟางจากตอซังให้ผลผลิตเห็ดมากกว่า</a:t>
            </a:r>
          </a:p>
          <a:p>
            <a:pPr marL="514350" indent="-514350">
              <a:buNone/>
            </a:pPr>
            <a:r>
              <a:rPr lang="th-TH" sz="2800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ฟางจากปลายฟางข้าวนวดให้ผลผลิต</a:t>
            </a:r>
            <a:endParaRPr lang="th-TH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สิ่งจำเป็นในการเพาะเห็ดฟาง</a:t>
            </a:r>
            <a:endParaRPr lang="th-TH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6500826" y="4000504"/>
            <a:ext cx="185738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ตอซัง</a:t>
            </a: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4572000" y="5143512"/>
            <a:ext cx="185738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ปลายฟาง</a:t>
            </a:r>
          </a:p>
        </p:txBody>
      </p:sp>
      <p:pic>
        <p:nvPicPr>
          <p:cNvPr id="6" name="รูปภาพ 5" descr="100_34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714488"/>
            <a:ext cx="2833675" cy="2125257"/>
          </a:xfrm>
          <a:prstGeom prst="rect">
            <a:avLst/>
          </a:prstGeom>
        </p:spPr>
      </p:pic>
      <p:pic>
        <p:nvPicPr>
          <p:cNvPr id="7" name="รูปภาพ 6" descr="100_34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857628"/>
            <a:ext cx="3548054" cy="2661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285728"/>
            <a:ext cx="8286808" cy="17145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100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1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4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อาหารเสริม  เพื่อเพิ่มผลผลิต</a:t>
            </a:r>
            <a:endParaRPr lang="th-TH" sz="4100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</a:t>
            </a:r>
            <a:r>
              <a:rPr lang="th-TH" sz="35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ข้อมูลสัตว์ตากแห้ง ฆ่าเชื้อราก่อนใช้ตากแดด </a:t>
            </a:r>
            <a:r>
              <a:rPr lang="en-US" sz="35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2-3 </a:t>
            </a:r>
            <a:r>
              <a:rPr lang="th-TH" sz="35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วัน เช่น มูลสัตว์ มูลไก่  </a:t>
            </a:r>
            <a:endParaRPr lang="th-TH" sz="35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71538" y="2928934"/>
            <a:ext cx="4572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ละอองข้าวหรือคายข้าวจากโรงสีข้าว</a:t>
            </a: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5643570" y="1928802"/>
            <a:ext cx="185738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มูลวัว</a:t>
            </a:r>
          </a:p>
        </p:txBody>
      </p:sp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5715008" y="4071942"/>
            <a:ext cx="1857388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คายข้าว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9" name="ตัวยึดเนื้อหา 2"/>
          <p:cNvSpPr txBox="1">
            <a:spLocks/>
          </p:cNvSpPr>
          <p:nvPr/>
        </p:nvSpPr>
        <p:spPr>
          <a:xfrm>
            <a:off x="928662" y="5143512"/>
            <a:ext cx="7072362" cy="150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อื่นๆ เช่น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3200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32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เปลือ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,ต้นถั่วแห้ง,ผักตบชวาแห้ง,จอกแห้ง,</a:t>
            </a:r>
            <a:r>
              <a:rPr lang="th-TH" sz="32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ใส้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นุ่น</a:t>
            </a:r>
            <a:r>
              <a:rPr lang="th-TH" sz="32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ใส้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ฝ้าย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10" name="รูปภาพ 9" descr="100_34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1357298"/>
            <a:ext cx="2928958" cy="1526987"/>
          </a:xfrm>
          <a:prstGeom prst="rect">
            <a:avLst/>
          </a:prstGeom>
        </p:spPr>
      </p:pic>
      <p:pic>
        <p:nvPicPr>
          <p:cNvPr id="11" name="รูปภาพ 10" descr="100_34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3571876"/>
            <a:ext cx="2928958" cy="200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5286412"/>
          </a:xfrm>
        </p:spPr>
        <p:txBody>
          <a:bodyPr/>
          <a:lstStyle/>
          <a:p>
            <a:pPr>
              <a:buNone/>
            </a:pPr>
            <a:r>
              <a:rPr lang="en-US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เชื้อเห็ดฟางคุณภาพดี</a:t>
            </a:r>
            <a:endParaRPr lang="th-TH" sz="3200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</a:t>
            </a: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จับดูไม่แตกจับตัวเป็นก้อน น้ำหนักเบา ไม่มีน้ำในถุง</a:t>
            </a:r>
          </a:p>
          <a:p>
            <a:pPr>
              <a:buNone/>
            </a:pPr>
            <a:r>
              <a:rPr lang="th-TH" sz="2800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มีเส้นใยเห็ดฟางสีขาวนวลเดินเต็มก้อนเส้นใยไม่ฟูจัดหรือเล็กละเอียด    เกินไป</a:t>
            </a:r>
          </a:p>
          <a:p>
            <a:pPr>
              <a:buNone/>
            </a:pP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ไม่มีดอกเห็ดในถุงก้อนเชื้อ หากมีดอกเห็ดจะเป็นเชื้อแก่เกินไป</a:t>
            </a:r>
          </a:p>
          <a:p>
            <a:pPr>
              <a:buNone/>
            </a:pPr>
            <a:r>
              <a:rPr lang="th-TH" sz="2800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ไม่มีเชื้อราอื่น แมลง หนอน เจือปนในก้อนเชื้อ</a:t>
            </a:r>
          </a:p>
          <a:p>
            <a:pPr>
              <a:buNone/>
            </a:pPr>
            <a:r>
              <a:rPr lang="th-TH" sz="2800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ดมดูมีกลิ่นหอมของเห็ดฟาง</a:t>
            </a:r>
          </a:p>
          <a:p>
            <a:pPr>
              <a:buNone/>
            </a:pP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เลือกเชื้อเห็ดจากแหล่งผลิตที่เคยเพาะและได้ผลผลิตดี</a:t>
            </a:r>
          </a:p>
          <a:p>
            <a:pPr>
              <a:buNone/>
            </a:pPr>
            <a:r>
              <a:rPr lang="th-TH" sz="2800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เก็บไว้ไม่ถูกแสงแดด</a:t>
            </a:r>
            <a:endParaRPr lang="th-TH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3857620" y="6286496"/>
            <a:ext cx="392909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เชื้อเห็ดฟางแบบก้อนใหญ่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600 </a:t>
            </a: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กรัม</a:t>
            </a:r>
          </a:p>
        </p:txBody>
      </p:sp>
      <p:pic>
        <p:nvPicPr>
          <p:cNvPr id="4" name="รูปภาพ 3" descr="100_34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4071942"/>
            <a:ext cx="3714776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00052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สถานที่หรือพื้นดิน ที่เหมาะสม</a:t>
            </a:r>
          </a:p>
          <a:p>
            <a:pPr marL="514350" indent="-514350">
              <a:buNone/>
            </a:pP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</a:t>
            </a:r>
            <a:r>
              <a:rPr lang="th-TH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ไม่เคยใช้สารกำจัดเชื้อรา หรือ แมลงมาก่อนในระยะใกล้เคียงกัน</a:t>
            </a:r>
          </a:p>
          <a:p>
            <a:pPr marL="514350" indent="-514350">
              <a:buNone/>
            </a:pPr>
            <a:r>
              <a:rPr lang="th-TH" sz="2400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น้ำไม่ท่วมขัง</a:t>
            </a:r>
          </a:p>
          <a:p>
            <a:pPr marL="514350" indent="-514350">
              <a:buNone/>
            </a:pPr>
            <a:r>
              <a:rPr lang="th-TH" sz="2400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ดินร่วน การระบายน้ำดี ไม่เหนียวจัด หากดินเหนียวปรับดินด้วยมูลสัตว์ผสมแกลบ</a:t>
            </a:r>
          </a:p>
          <a:p>
            <a:pPr marL="514350" indent="-514350">
              <a:buNone/>
            </a:pPr>
            <a:r>
              <a:rPr lang="th-TH" sz="2400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ไม่เป็นดินเค็ม</a:t>
            </a:r>
          </a:p>
          <a:p>
            <a:pPr marL="514350" indent="-514350">
              <a:buNone/>
            </a:pPr>
            <a:r>
              <a:rPr lang="th-TH" sz="2400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 เป็นที่โล่งแจ้งหากเพาะในระยะอากาศ หนาวเย็น (พ.ย. – ก.พ.)</a:t>
            </a:r>
          </a:p>
          <a:p>
            <a:pPr marL="514350" indent="-514350">
              <a:buNone/>
            </a:pPr>
            <a:r>
              <a:rPr lang="th-TH" sz="2400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 เป็นที่มีร่มเงาหากเพาะในระยะอากาศร้อนจัด (มี.ค. – เม.ย.)</a:t>
            </a:r>
          </a:p>
          <a:p>
            <a:pPr marL="514350" indent="-514350">
              <a:buNone/>
            </a:pPr>
            <a:r>
              <a:rPr lang="th-TH" sz="2400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 เป็นที่มีหลังคาหากเพาะในระยะฤดูฝน </a:t>
            </a:r>
            <a:endParaRPr lang="th-TH" sz="24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686700" cy="1011222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วัสดุอุปกรณ์สำหรับเพาะเห็ดฟางกลางแจ้ง</a:t>
            </a:r>
            <a:endParaRPr lang="th-TH" sz="48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รูปภาพ 3" descr="100_34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072074"/>
            <a:ext cx="2413338" cy="1553752"/>
          </a:xfrm>
          <a:prstGeom prst="rect">
            <a:avLst/>
          </a:prstGeom>
        </p:spPr>
      </p:pic>
      <p:pic>
        <p:nvPicPr>
          <p:cNvPr id="5" name="รูปภาพ 4" descr="100_34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5072074"/>
            <a:ext cx="2500330" cy="1553752"/>
          </a:xfrm>
          <a:prstGeom prst="rect">
            <a:avLst/>
          </a:prstGeom>
        </p:spPr>
      </p:pic>
      <p:pic>
        <p:nvPicPr>
          <p:cNvPr id="6" name="รูปภาพ 5" descr="100_34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5107793"/>
            <a:ext cx="2214545" cy="1446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กระดาษ">
  <a:themeElements>
    <a:clrScheme name="กระดาษ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กระดาษ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กระดา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302</TotalTime>
  <Words>1813</Words>
  <Application>Microsoft Office PowerPoint</Application>
  <PresentationFormat>นำเสนอทางหน้าจอ (4:3)</PresentationFormat>
  <Paragraphs>167</Paragraphs>
  <Slides>30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30</vt:i4>
      </vt:variant>
    </vt:vector>
  </HeadingPairs>
  <TitlesOfParts>
    <vt:vector size="31" baseType="lpstr">
      <vt:lpstr>กระดาษ</vt:lpstr>
      <vt:lpstr>การเพาะเห็ดฟางกลางแจ้ง</vt:lpstr>
      <vt:lpstr>เห็ดฟาง</vt:lpstr>
      <vt:lpstr>วัตถุประสงค์</vt:lpstr>
      <vt:lpstr>ลักษณะการเพาะเห็ดฟางกลางแจ้ง</vt:lpstr>
      <vt:lpstr>ภาพนิ่ง 5</vt:lpstr>
      <vt:lpstr>สิ่งจำเป็นในการเพาะเห็ดฟาง</vt:lpstr>
      <vt:lpstr>ภาพนิ่ง 7</vt:lpstr>
      <vt:lpstr>ภาพนิ่ง 8</vt:lpstr>
      <vt:lpstr>วัสดุอุปกรณ์สำหรับเพาะเห็ดฟางกลางแจ้ง</vt:lpstr>
      <vt:lpstr>ภาพนิ่ง 10</vt:lpstr>
      <vt:lpstr>ภาพนิ่ง 11</vt:lpstr>
      <vt:lpstr>ภาพนิ่ง 12</vt:lpstr>
      <vt:lpstr>ปัจจัยที่สำคัญในการเพาะปลูก</vt:lpstr>
      <vt:lpstr>วิธีการเพาะเห็ดฟางแบบกองเตี้ย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การดูแลรักษา</vt:lpstr>
      <vt:lpstr>การเก็บดอกเห็ดฟางกองเตี้ย</vt:lpstr>
      <vt:lpstr>ผลผลิตการเพาะกองเตี้ย</vt:lpstr>
      <vt:lpstr>การเพะเห็ดฟางแบบกองสูง</vt:lpstr>
      <vt:lpstr>วิธีเพาะแบบกองสูง</vt:lpstr>
      <vt:lpstr>วิธีทำกองสูง</vt:lpstr>
      <vt:lpstr>การดูแลรักษา</vt:lpstr>
      <vt:lpstr>การเก็บดอกเห็ดฟางกองสูง</vt:lpstr>
      <vt:lpstr>การจัดการภายหลังเก็บผลผลิตหมด</vt:lpstr>
      <vt:lpstr>สวัสดีครับ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การเพาะเห็ดฟางกลางแจ้ง</dc:title>
  <dc:creator>Apiwat</dc:creator>
  <cp:lastModifiedBy>Apiwat</cp:lastModifiedBy>
  <cp:revision>31</cp:revision>
  <dcterms:created xsi:type="dcterms:W3CDTF">2013-04-16T03:20:40Z</dcterms:created>
  <dcterms:modified xsi:type="dcterms:W3CDTF">2013-08-27T12:28:41Z</dcterms:modified>
</cp:coreProperties>
</file>